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8" r:id="rId5"/>
    <p:sldId id="373" r:id="rId6"/>
    <p:sldId id="419" r:id="rId7"/>
    <p:sldId id="423" r:id="rId8"/>
    <p:sldId id="429" r:id="rId9"/>
  </p:sldIdLst>
  <p:sldSz cx="9144000" cy="6858000" type="screen4x3"/>
  <p:notesSz cx="67691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C241F"/>
    <a:srgbClr val="414141"/>
    <a:srgbClr val="FFFF99"/>
    <a:srgbClr val="51DC00"/>
    <a:srgbClr val="616A74"/>
    <a:srgbClr val="317023"/>
    <a:srgbClr val="C38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6708" autoAdjust="0"/>
  </p:normalViewPr>
  <p:slideViewPr>
    <p:cSldViewPr snapToGrid="0">
      <p:cViewPr varScale="1">
        <p:scale>
          <a:sx n="126" d="100"/>
          <a:sy n="126" d="100"/>
        </p:scale>
        <p:origin x="1470" y="12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2544" y="-90"/>
      </p:cViewPr>
      <p:guideLst>
        <p:guide orient="horz" pos="3120"/>
        <p:guide pos="2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70213" y="9436100"/>
            <a:ext cx="831850" cy="2460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20" tIns="46032" rIns="90420" bIns="46032">
            <a:spAutoFit/>
          </a:bodyPr>
          <a:lstStyle/>
          <a:p>
            <a:pPr defTabSz="886872">
              <a:lnSpc>
                <a:spcPct val="90000"/>
              </a:lnSpc>
              <a:defRPr/>
            </a:pPr>
            <a:r>
              <a:rPr lang="en-US" sz="1100" b="0" dirty="0"/>
              <a:t>Page </a:t>
            </a:r>
            <a:fld id="{87DAE5E8-D1E6-4065-A523-72324F167EAA}" type="slidenum">
              <a:rPr lang="en-US" sz="1100" b="0"/>
              <a:pPr defTabSz="886872">
                <a:lnSpc>
                  <a:spcPct val="90000"/>
                </a:lnSpc>
                <a:defRPr/>
              </a:pPr>
              <a:t>‹#›</a:t>
            </a:fld>
            <a:endParaRPr lang="en-US" sz="11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70213" y="9436100"/>
            <a:ext cx="831850" cy="2460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20" tIns="46032" rIns="90420" bIns="46032">
            <a:spAutoFit/>
          </a:bodyPr>
          <a:lstStyle/>
          <a:p>
            <a:pPr defTabSz="886872">
              <a:lnSpc>
                <a:spcPct val="90000"/>
              </a:lnSpc>
              <a:defRPr/>
            </a:pPr>
            <a:r>
              <a:rPr lang="en-US" sz="1100" b="0" dirty="0"/>
              <a:t>Page </a:t>
            </a:r>
            <a:fld id="{AEFCD9CD-1299-49DE-8586-DF6DE073A80F}" type="slidenum">
              <a:rPr lang="en-US" sz="1100" b="0"/>
              <a:pPr defTabSz="886872">
                <a:lnSpc>
                  <a:spcPct val="90000"/>
                </a:lnSpc>
                <a:defRPr/>
              </a:pPr>
              <a:t>‹#›</a:t>
            </a:fld>
            <a:endParaRPr lang="en-US" sz="1100" b="0" dirty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05350"/>
            <a:ext cx="4965700" cy="44592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3709" tIns="47677" rIns="93709" bIns="47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243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0328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5572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0657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C3C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 userDrawn="1"/>
        </p:nvGrpSpPr>
        <p:grpSpPr bwMode="auto">
          <a:xfrm>
            <a:off x="1588" y="4803775"/>
            <a:ext cx="9140825" cy="2054225"/>
            <a:chOff x="1" y="3026"/>
            <a:chExt cx="5758" cy="1294"/>
          </a:xfrm>
        </p:grpSpPr>
        <p:sp>
          <p:nvSpPr>
            <p:cNvPr id="5" name="Freeform 11"/>
            <p:cNvSpPr>
              <a:spLocks/>
            </p:cNvSpPr>
            <p:nvPr userDrawn="1"/>
          </p:nvSpPr>
          <p:spPr bwMode="auto">
            <a:xfrm>
              <a:off x="1" y="3026"/>
              <a:ext cx="5758" cy="288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2879" y="0"/>
                </a:cxn>
                <a:cxn ang="0">
                  <a:pos x="5758" y="314"/>
                </a:cxn>
              </a:cxnLst>
              <a:rect l="0" t="0" r="r" b="b"/>
              <a:pathLst>
                <a:path w="5758" h="314">
                  <a:moveTo>
                    <a:pt x="0" y="314"/>
                  </a:moveTo>
                  <a:cubicBezTo>
                    <a:pt x="959" y="157"/>
                    <a:pt x="1919" y="0"/>
                    <a:pt x="2879" y="0"/>
                  </a:cubicBezTo>
                  <a:cubicBezTo>
                    <a:pt x="3839" y="0"/>
                    <a:pt x="4798" y="157"/>
                    <a:pt x="5758" y="3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Rectangle 15"/>
            <p:cNvSpPr>
              <a:spLocks noChangeArrowheads="1"/>
            </p:cNvSpPr>
            <p:nvPr userDrawn="1"/>
          </p:nvSpPr>
          <p:spPr bwMode="auto">
            <a:xfrm>
              <a:off x="1" y="3314"/>
              <a:ext cx="5758" cy="1006"/>
            </a:xfrm>
            <a:prstGeom prst="rect">
              <a:avLst/>
            </a:prstGeom>
            <a:solidFill>
              <a:schemeClr val="bg1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7" name="Picture 14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450" y="5903913"/>
            <a:ext cx="1835150" cy="3397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87438"/>
            <a:ext cx="7772400" cy="1905000"/>
          </a:xfrm>
        </p:spPr>
        <p:txBody>
          <a:bodyPr/>
          <a:lstStyle>
            <a:lvl1pPr algn="ctr">
              <a:lnSpc>
                <a:spcPct val="85000"/>
              </a:lnSpc>
              <a:spcBef>
                <a:spcPct val="15000"/>
              </a:spcBef>
              <a:defRPr sz="44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95625"/>
            <a:ext cx="6400800" cy="1436688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53A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2725" y="106363"/>
            <a:ext cx="1998663" cy="5918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3563" y="106363"/>
            <a:ext cx="5846762" cy="5918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563" y="106363"/>
            <a:ext cx="7997825" cy="46831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3563" y="992188"/>
            <a:ext cx="3922712" cy="50323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38675" y="992188"/>
            <a:ext cx="3922713" cy="5032375"/>
          </a:xfr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63563" y="106363"/>
            <a:ext cx="7997825" cy="46831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63563" y="992188"/>
            <a:ext cx="3922712" cy="2439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38675" y="992188"/>
            <a:ext cx="3922713" cy="2439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63563" y="3584575"/>
            <a:ext cx="3922712" cy="2439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38675" y="3584575"/>
            <a:ext cx="3922713" cy="2439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3563" y="992188"/>
            <a:ext cx="3922712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8675" y="992188"/>
            <a:ext cx="3922713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63563" y="160338"/>
            <a:ext cx="7997825" cy="46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#1 Title – 28 Pt. Arial Bold Title Case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992188"/>
            <a:ext cx="7997825" cy="503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Bullet level – 24 pt. Arial bold sentence case</a:t>
            </a:r>
          </a:p>
          <a:p>
            <a:pPr lvl="1"/>
            <a:r>
              <a:rPr lang="en-US"/>
              <a:t>Second level – 20 pt. Arial bold sentence case</a:t>
            </a:r>
          </a:p>
          <a:p>
            <a:pPr lvl="2"/>
            <a:r>
              <a:rPr lang="en-US"/>
              <a:t>Third level – 18 pt. Arial sentence case</a:t>
            </a:r>
          </a:p>
          <a:p>
            <a:pPr lvl="3"/>
            <a:r>
              <a:rPr lang="en-US"/>
              <a:t>Third level – 16 pt. Arial sentence case</a:t>
            </a: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-1588" y="6584950"/>
            <a:ext cx="336551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  <a:defRPr/>
            </a:pPr>
            <a:fld id="{845C1F8D-B7EB-45BB-BEA7-20DE19198318}" type="slidenum">
              <a:rPr lang="en-US" sz="1000" i="1"/>
              <a:pPr algn="l">
                <a:lnSpc>
                  <a:spcPct val="90000"/>
                </a:lnSpc>
                <a:defRPr/>
              </a:pPr>
              <a:t>‹#›</a:t>
            </a:fld>
            <a:endParaRPr lang="en-US" sz="1000" i="1" dirty="0"/>
          </a:p>
        </p:txBody>
      </p:sp>
      <p:sp>
        <p:nvSpPr>
          <p:cNvPr id="1046" name="Line 22"/>
          <p:cNvSpPr>
            <a:spLocks noChangeShapeType="1"/>
          </p:cNvSpPr>
          <p:nvPr userDrawn="1"/>
        </p:nvSpPr>
        <p:spPr bwMode="auto">
          <a:xfrm>
            <a:off x="280988" y="738188"/>
            <a:ext cx="8574087" cy="0"/>
          </a:xfrm>
          <a:prstGeom prst="line">
            <a:avLst/>
          </a:prstGeom>
          <a:noFill/>
          <a:ln w="12700">
            <a:solidFill>
              <a:srgbClr val="DC241F"/>
            </a:solidFill>
            <a:round/>
            <a:headEnd/>
            <a:tailEnd/>
          </a:ln>
          <a:effectLst/>
        </p:spPr>
        <p:txBody>
          <a:bodyPr wrap="none" lIns="90488" tIns="44450" rIns="90488" bIns="44450"/>
          <a:lstStyle/>
          <a:p>
            <a:pPr>
              <a:defRPr/>
            </a:pPr>
            <a:endParaRPr lang="de-DE"/>
          </a:p>
        </p:txBody>
      </p:sp>
      <p:pic>
        <p:nvPicPr>
          <p:cNvPr id="6150" name="Picture 17" descr="PEHA Logo 0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1438" y="223838"/>
            <a:ext cx="1198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3552825" y="6584950"/>
            <a:ext cx="20193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 b="0" dirty="0">
                <a:latin typeface="Arial" pitchFamily="34" charset="0"/>
              </a:rPr>
              <a:t>HONEYWELL - CONFIDENTIAL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7815263" y="436563"/>
            <a:ext cx="9112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by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Honeywell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ransition>
    <p:wipe dir="r"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DC241F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8275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0053A5"/>
        </a:buClr>
        <a:buSzPct val="120000"/>
        <a:buFont typeface="Arial" charset="0"/>
        <a:buChar char="-"/>
        <a:defRPr sz="2000" b="1">
          <a:solidFill>
            <a:schemeClr val="tx1"/>
          </a:solidFill>
          <a:latin typeface="+mn-lt"/>
        </a:defRPr>
      </a:lvl2pPr>
      <a:lvl3pPr marL="738188" indent="-16668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317023"/>
        </a:buClr>
        <a:buSzPct val="90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973138" indent="-1206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3304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7876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2448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7020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1592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12"/>
          <p:cNvSpPr>
            <a:spLocks noChangeArrowheads="1"/>
          </p:cNvSpPr>
          <p:nvPr/>
        </p:nvSpPr>
        <p:spPr bwMode="auto">
          <a:xfrm>
            <a:off x="3522663" y="6329363"/>
            <a:ext cx="2752725" cy="528637"/>
          </a:xfrm>
          <a:prstGeom prst="rect">
            <a:avLst/>
          </a:prstGeom>
          <a:solidFill>
            <a:schemeClr val="bg1"/>
          </a:solidFill>
          <a:ln w="12699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8195" name="Rechteck 11"/>
          <p:cNvSpPr>
            <a:spLocks noChangeArrowheads="1"/>
          </p:cNvSpPr>
          <p:nvPr/>
        </p:nvSpPr>
        <p:spPr bwMode="auto">
          <a:xfrm>
            <a:off x="4087813" y="0"/>
            <a:ext cx="5056187" cy="842963"/>
          </a:xfrm>
          <a:prstGeom prst="rect">
            <a:avLst/>
          </a:prstGeom>
          <a:solidFill>
            <a:schemeClr val="bg1"/>
          </a:solidFill>
          <a:ln w="12699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pic>
        <p:nvPicPr>
          <p:cNvPr id="8196" name="Picture 5" descr="PEHA Logo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913" y="1023938"/>
            <a:ext cx="29527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 bwMode="auto">
          <a:xfrm>
            <a:off x="5926138" y="1663700"/>
            <a:ext cx="1798637" cy="466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0" dirty="0" err="1">
                <a:solidFill>
                  <a:schemeClr val="bg1">
                    <a:lumMod val="50000"/>
                  </a:schemeClr>
                </a:solidFill>
                <a:latin typeface="AvantGarde" pitchFamily="34" charset="0"/>
              </a:rPr>
              <a:t>by</a:t>
            </a:r>
            <a:r>
              <a:rPr lang="de-DE" sz="2400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Honeywell</a:t>
            </a:r>
            <a:endParaRPr lang="de-DE" sz="2400" b="0" dirty="0"/>
          </a:p>
        </p:txBody>
      </p:sp>
      <p:pic>
        <p:nvPicPr>
          <p:cNvPr id="8198" name="Grafik 8" descr="PEHA Oeckinghausen 01 Kopi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608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NOVA Kombi 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9392" y="2237854"/>
            <a:ext cx="2592388" cy="4248150"/>
          </a:xfrm>
          <a:prstGeom prst="rect">
            <a:avLst/>
          </a:prstGeom>
          <a:noFill/>
          <a:effectLst>
            <a:outerShdw blurRad="228600" dist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2" descr="modulux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43" y="3569870"/>
            <a:ext cx="5005366" cy="1376476"/>
          </a:xfrm>
          <a:prstGeom prst="roundRect">
            <a:avLst/>
          </a:prstGeom>
          <a:noFill/>
          <a:effectLst>
            <a:outerShdw blurRad="228600" dist="127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1099999" rev="0"/>
            </a:camera>
            <a:lightRig rig="threePt" dir="t"/>
          </a:scene3d>
        </p:spPr>
      </p:pic>
      <p:pic>
        <p:nvPicPr>
          <p:cNvPr id="4" name="Picture 12" descr="Komtech 01"/>
          <p:cNvPicPr>
            <a:picLocks noChangeAspect="1" noChangeArrowheads="1"/>
          </p:cNvPicPr>
          <p:nvPr/>
        </p:nvPicPr>
        <p:blipFill>
          <a:blip r:embed="rId3" cstate="print"/>
          <a:srcRect t="3596" r="4914" b="2609"/>
          <a:stretch>
            <a:fillRect/>
          </a:stretch>
        </p:blipFill>
        <p:spPr bwMode="auto">
          <a:xfrm>
            <a:off x="5984875" y="3035300"/>
            <a:ext cx="1266825" cy="1238250"/>
          </a:xfrm>
          <a:prstGeom prst="rect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1" descr="KKH 02"/>
          <p:cNvPicPr>
            <a:picLocks noChangeAspect="1" noChangeArrowheads="1"/>
          </p:cNvPicPr>
          <p:nvPr/>
        </p:nvPicPr>
        <p:blipFill>
          <a:blip r:embed="rId4" cstate="print"/>
          <a:srcRect l="5010" t="3944" r="5338" b="5873"/>
          <a:stretch>
            <a:fillRect/>
          </a:stretch>
        </p:blipFill>
        <p:spPr bwMode="auto">
          <a:xfrm>
            <a:off x="6729413" y="2143125"/>
            <a:ext cx="1192212" cy="1182688"/>
          </a:xfrm>
          <a:prstGeom prst="rect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387350" y="131763"/>
            <a:ext cx="7162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l">
              <a:spcBef>
                <a:spcPct val="50000"/>
              </a:spcBef>
              <a:defRPr/>
            </a:pPr>
            <a:r>
              <a:rPr lang="de-DE" sz="2800" dirty="0">
                <a:solidFill>
                  <a:srgbClr val="7F7F7F"/>
                </a:solidFill>
                <a:latin typeface="Arial Narrow" pitchFamily="34" charset="0"/>
                <a:ea typeface="+mj-ea"/>
                <a:cs typeface="+mj-cs"/>
              </a:rPr>
              <a:t>Installation Equipment </a:t>
            </a:r>
            <a:r>
              <a:rPr lang="de-DE" sz="2800" dirty="0" err="1">
                <a:solidFill>
                  <a:srgbClr val="7F7F7F"/>
                </a:solidFill>
                <a:latin typeface="Arial Narrow" pitchFamily="34" charset="0"/>
                <a:ea typeface="+mj-ea"/>
                <a:cs typeface="+mj-cs"/>
              </a:rPr>
              <a:t>for</a:t>
            </a:r>
            <a:r>
              <a:rPr lang="de-DE" sz="2800" dirty="0">
                <a:solidFill>
                  <a:srgbClr val="7F7F7F"/>
                </a:solidFill>
                <a:latin typeface="Arial Narrow" pitchFamily="34" charset="0"/>
                <a:ea typeface="+mj-ea"/>
                <a:cs typeface="+mj-cs"/>
              </a:rPr>
              <a:t> Hospitals</a:t>
            </a:r>
          </a:p>
        </p:txBody>
      </p:sp>
      <p:pic>
        <p:nvPicPr>
          <p:cNvPr id="10" name="Picture 16" descr="KKH 03"/>
          <p:cNvPicPr>
            <a:picLocks noChangeAspect="1" noChangeArrowheads="1"/>
          </p:cNvPicPr>
          <p:nvPr/>
        </p:nvPicPr>
        <p:blipFill>
          <a:blip r:embed="rId5" cstate="print"/>
          <a:srcRect l="1094" t="3175" r="1832" b="5227"/>
          <a:stretch>
            <a:fillRect/>
          </a:stretch>
        </p:blipFill>
        <p:spPr bwMode="auto">
          <a:xfrm>
            <a:off x="3340100" y="4610100"/>
            <a:ext cx="5381625" cy="1655763"/>
          </a:xfrm>
          <a:prstGeom prst="rect">
            <a:avLst/>
          </a:prstGeom>
          <a:noFill/>
          <a:effectLst>
            <a:outerShdw blurRad="139700" dist="254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5" name="Picture 17" descr="KKH 0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3350" y="887413"/>
            <a:ext cx="11747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KKH 04"/>
          <p:cNvPicPr>
            <a:picLocks noChangeAspect="1" noChangeArrowheads="1"/>
          </p:cNvPicPr>
          <p:nvPr/>
        </p:nvPicPr>
        <p:blipFill>
          <a:blip r:embed="rId7" cstate="print"/>
          <a:srcRect l="10955" t="4459" r="7345" b="7774"/>
          <a:stretch>
            <a:fillRect/>
          </a:stretch>
        </p:blipFill>
        <p:spPr bwMode="auto">
          <a:xfrm>
            <a:off x="7361238" y="1079500"/>
            <a:ext cx="1314450" cy="1306513"/>
          </a:xfrm>
          <a:prstGeom prst="rect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ErasmusMC_01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097" y="919976"/>
            <a:ext cx="3536755" cy="2369625"/>
          </a:xfrm>
          <a:prstGeom prst="roundRect">
            <a:avLst/>
          </a:prstGeom>
          <a:noFill/>
          <a:effectLst>
            <a:outerShdw blurRad="228600" dist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6" descr="print_021011 Kopi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4346575"/>
            <a:ext cx="13827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Grafik 25" descr="print_240211 Kopi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3" y="4772025"/>
            <a:ext cx="8334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Grafik 34" descr="print_217113 Kop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63" y="1935163"/>
            <a:ext cx="8794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997825" cy="468312"/>
          </a:xfrm>
        </p:spPr>
        <p:txBody>
          <a:bodyPr/>
          <a:lstStyle/>
          <a:p>
            <a:pPr marL="185738" indent="-185738">
              <a:spcBef>
                <a:spcPct val="50000"/>
              </a:spcBef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Modular Installation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of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Wiring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Devices</a:t>
            </a:r>
          </a:p>
        </p:txBody>
      </p:sp>
      <p:pic>
        <p:nvPicPr>
          <p:cNvPr id="10246" name="Grafik 4" descr="print_019211 Kop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1250" y="5162550"/>
            <a:ext cx="3454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Grafik 8" descr="print_021211 Kopi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430338"/>
            <a:ext cx="98266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Grafik 14" descr="print_106511 Kopi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875" y="4718050"/>
            <a:ext cx="103028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Grafik 15" descr="print_114611 Kopi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9200" y="2560638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Grafik 18" descr="print_173511 Kopi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6975" y="2100263"/>
            <a:ext cx="8080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Grafik 22" descr="print_190611 Kopie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4738" y="1192213"/>
            <a:ext cx="8842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Grafik 24" descr="print_240111 Kopi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37100" y="1000125"/>
            <a:ext cx="8699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Grafik 26" descr="print_788111 Kopi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0050" y="1331913"/>
            <a:ext cx="8921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Grafik 27" descr="print_797211 Kopi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45000" y="4776788"/>
            <a:ext cx="7635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Grafik 28" descr="print_821611 Kopi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80238" y="1087438"/>
            <a:ext cx="7985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Grafik 29" descr="print_825813 Kopi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6900" y="2027238"/>
            <a:ext cx="747713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Grafik 31" descr="print_103811 Kopie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81888" y="1346200"/>
            <a:ext cx="8334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Grafik 32" descr="print_177111 Kopie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88300" y="1808163"/>
            <a:ext cx="7921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Grafik 12" descr="print_102411 Kopi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43388" y="2293938"/>
            <a:ext cx="866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Grafik 7" descr="print_021111 Kopie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46525" y="4357688"/>
            <a:ext cx="78263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Grafik 30" descr="print_930291 Kopie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7663" y="1755775"/>
            <a:ext cx="8731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Grafik 17" descr="print_171111 Kopie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97238" y="1655763"/>
            <a:ext cx="838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lus 36"/>
          <p:cNvSpPr/>
          <p:nvPr/>
        </p:nvSpPr>
        <p:spPr bwMode="auto">
          <a:xfrm>
            <a:off x="2451100" y="1868488"/>
            <a:ext cx="715963" cy="609600"/>
          </a:xfrm>
          <a:prstGeom prst="mathPlus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/>
          </a:p>
        </p:txBody>
      </p:sp>
      <p:sp>
        <p:nvSpPr>
          <p:cNvPr id="10264" name="Textfeld 40"/>
          <p:cNvSpPr txBox="1">
            <a:spLocks noChangeArrowheads="1"/>
          </p:cNvSpPr>
          <p:nvPr/>
        </p:nvSpPr>
        <p:spPr bwMode="auto">
          <a:xfrm>
            <a:off x="317500" y="3448050"/>
            <a:ext cx="1965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Basic Elements &amp;</a:t>
            </a:r>
          </a:p>
          <a:p>
            <a:r>
              <a:rPr lang="de-DE" sz="1600"/>
              <a:t>electronic devices</a:t>
            </a:r>
            <a:endParaRPr lang="en-US" sz="1600"/>
          </a:p>
        </p:txBody>
      </p:sp>
      <p:sp>
        <p:nvSpPr>
          <p:cNvPr id="10265" name="Textfeld 41"/>
          <p:cNvSpPr txBox="1">
            <a:spLocks noChangeArrowheads="1"/>
          </p:cNvSpPr>
          <p:nvPr/>
        </p:nvSpPr>
        <p:spPr bwMode="auto">
          <a:xfrm>
            <a:off x="3148013" y="3448050"/>
            <a:ext cx="28876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Frames in various designs, </a:t>
            </a:r>
          </a:p>
          <a:p>
            <a:r>
              <a:rPr lang="de-DE" sz="1600"/>
              <a:t>and colors up to 5 gang</a:t>
            </a:r>
            <a:endParaRPr lang="en-US" sz="1600"/>
          </a:p>
        </p:txBody>
      </p:sp>
      <p:sp>
        <p:nvSpPr>
          <p:cNvPr id="10266" name="Textfeld 42"/>
          <p:cNvSpPr txBox="1">
            <a:spLocks noChangeArrowheads="1"/>
          </p:cNvSpPr>
          <p:nvPr/>
        </p:nvSpPr>
        <p:spPr bwMode="auto">
          <a:xfrm>
            <a:off x="6135688" y="3438525"/>
            <a:ext cx="2898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Rockers &amp; front plates in</a:t>
            </a:r>
          </a:p>
          <a:p>
            <a:r>
              <a:rPr lang="de-DE" sz="1600"/>
              <a:t> various designs and colors</a:t>
            </a:r>
            <a:endParaRPr lang="en-US" sz="1600"/>
          </a:p>
        </p:txBody>
      </p:sp>
      <p:sp>
        <p:nvSpPr>
          <p:cNvPr id="10267" name="Textfeld 43"/>
          <p:cNvSpPr txBox="1">
            <a:spLocks noChangeArrowheads="1"/>
          </p:cNvSpPr>
          <p:nvPr/>
        </p:nvSpPr>
        <p:spPr bwMode="auto">
          <a:xfrm>
            <a:off x="365125" y="5773738"/>
            <a:ext cx="1858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Sockets includes</a:t>
            </a:r>
          </a:p>
          <a:p>
            <a:r>
              <a:rPr lang="de-DE" sz="1600"/>
              <a:t>Frontplates</a:t>
            </a:r>
            <a:endParaRPr lang="en-US" sz="1600"/>
          </a:p>
        </p:txBody>
      </p:sp>
      <p:sp>
        <p:nvSpPr>
          <p:cNvPr id="45" name="Plus 44"/>
          <p:cNvSpPr/>
          <p:nvPr/>
        </p:nvSpPr>
        <p:spPr bwMode="auto">
          <a:xfrm>
            <a:off x="6129338" y="1889125"/>
            <a:ext cx="715962" cy="609600"/>
          </a:xfrm>
          <a:prstGeom prst="mathPlus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Plus 45"/>
          <p:cNvSpPr/>
          <p:nvPr/>
        </p:nvSpPr>
        <p:spPr bwMode="auto">
          <a:xfrm>
            <a:off x="2465388" y="4968875"/>
            <a:ext cx="714375" cy="609600"/>
          </a:xfrm>
          <a:prstGeom prst="mathPlus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rasmusMC_14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490" y="3575060"/>
            <a:ext cx="2515399" cy="1685317"/>
          </a:xfrm>
          <a:prstGeom prst="roundRect">
            <a:avLst/>
          </a:prstGeom>
          <a:noFill/>
          <a:effectLst>
            <a:outerShdw blurRad="228600" dist="127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51531" y="160338"/>
            <a:ext cx="7997825" cy="468312"/>
          </a:xfrm>
        </p:spPr>
        <p:txBody>
          <a:bodyPr/>
          <a:lstStyle/>
          <a:p>
            <a:pPr marL="185738" indent="-185738">
              <a:spcBef>
                <a:spcPct val="50000"/>
              </a:spcBef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Target Segment Hospital</a:t>
            </a:r>
          </a:p>
        </p:txBody>
      </p:sp>
      <p:pic>
        <p:nvPicPr>
          <p:cNvPr id="5" name="Grafik 4" descr="ErasmusMC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7210" y="4833276"/>
            <a:ext cx="2286000" cy="1531620"/>
          </a:xfrm>
          <a:prstGeom prst="roundRect">
            <a:avLst/>
          </a:prstGeom>
          <a:noFill/>
          <a:effectLst>
            <a:outerShdw blurRad="228600" dist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 descr="ErasmusMC_22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9" y="1005237"/>
            <a:ext cx="3381425" cy="2265555"/>
          </a:xfrm>
          <a:prstGeom prst="roundRect">
            <a:avLst/>
          </a:prstGeom>
          <a:noFill/>
          <a:effectLst>
            <a:outerShdw blurRad="228600" dist="127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368492" y="3275888"/>
            <a:ext cx="3480178" cy="2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de-DE" sz="1200" b="0" dirty="0"/>
              <a:t>Erasmus Medical Center in Rotterdam/NL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56823" y="1088547"/>
            <a:ext cx="4414221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 algn="l">
              <a:spcBef>
                <a:spcPct val="50000"/>
              </a:spcBef>
            </a:pPr>
            <a:r>
              <a:rPr lang="de-DE" sz="1600" u="sng" dirty="0"/>
              <a:t>Products:</a:t>
            </a:r>
          </a:p>
          <a:p>
            <a:pPr marL="185738" indent="-185738"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600" b="0" dirty="0"/>
              <a:t>Switches &amp; </a:t>
            </a:r>
            <a:r>
              <a:rPr lang="de-DE" sz="1600" b="0" dirty="0" err="1"/>
              <a:t>sockets</a:t>
            </a:r>
            <a:endParaRPr lang="de-DE" sz="1600" b="0" dirty="0"/>
          </a:p>
          <a:p>
            <a:pPr marL="185738" indent="-185738"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600" b="0" dirty="0"/>
              <a:t>Hospital Equipment (</a:t>
            </a:r>
            <a:r>
              <a:rPr lang="de-DE" sz="1600" b="0" dirty="0" err="1"/>
              <a:t>special</a:t>
            </a:r>
            <a:r>
              <a:rPr lang="de-DE" sz="1600" b="0" dirty="0"/>
              <a:t> </a:t>
            </a:r>
            <a:r>
              <a:rPr lang="de-DE" sz="1600" b="0" dirty="0" err="1"/>
              <a:t>plates</a:t>
            </a:r>
            <a:r>
              <a:rPr lang="de-DE" sz="1600" b="0" dirty="0"/>
              <a:t> &amp; socket)</a:t>
            </a:r>
          </a:p>
          <a:p>
            <a:pPr marL="185738" indent="-185738"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600" b="0" dirty="0"/>
              <a:t>Communication </a:t>
            </a:r>
            <a:r>
              <a:rPr lang="de-DE" sz="1600" b="0" dirty="0" err="1"/>
              <a:t>outlets</a:t>
            </a:r>
            <a:endParaRPr lang="de-DE" sz="1600" b="0" dirty="0"/>
          </a:p>
          <a:p>
            <a:pPr marL="185738" indent="-185738"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600" b="0" dirty="0"/>
              <a:t>Socket Line</a:t>
            </a:r>
          </a:p>
          <a:p>
            <a:pPr marL="185738" indent="-185738"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600" b="0" dirty="0"/>
              <a:t>PHC </a:t>
            </a:r>
            <a:r>
              <a:rPr lang="de-DE" sz="1600" b="0" dirty="0" err="1"/>
              <a:t>Building</a:t>
            </a:r>
            <a:r>
              <a:rPr lang="de-DE" sz="1600" b="0" dirty="0"/>
              <a:t> Automation</a:t>
            </a:r>
          </a:p>
          <a:p>
            <a:pPr marL="185738" indent="-185738"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600" b="0" dirty="0"/>
              <a:t>PEHA Light Management System (PLS)</a:t>
            </a:r>
          </a:p>
          <a:p>
            <a:pPr marL="185738" indent="-185738"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600" b="0" dirty="0"/>
              <a:t>Wireless </a:t>
            </a:r>
            <a:r>
              <a:rPr lang="de-DE" sz="1600" b="0" dirty="0" err="1"/>
              <a:t>Easyclick</a:t>
            </a:r>
            <a:endParaRPr lang="de-DE" sz="1600" b="0" dirty="0"/>
          </a:p>
          <a:p>
            <a:pPr marL="185738" indent="-185738" algn="l">
              <a:spcBef>
                <a:spcPct val="50000"/>
              </a:spcBef>
              <a:buFont typeface="Arial" pitchFamily="34" charset="0"/>
              <a:buChar char="•"/>
            </a:pPr>
            <a:endParaRPr lang="de-DE" sz="1600" b="0" dirty="0"/>
          </a:p>
          <a:p>
            <a:pPr marL="185738" indent="-185738" algn="l">
              <a:spcBef>
                <a:spcPct val="50000"/>
              </a:spcBef>
            </a:pPr>
            <a:r>
              <a:rPr lang="de-DE" sz="1600" u="sng" dirty="0"/>
              <a:t>Via OEM </a:t>
            </a:r>
            <a:r>
              <a:rPr lang="de-DE" sz="1600" u="sng" dirty="0" err="1"/>
              <a:t>customer</a:t>
            </a:r>
            <a:endParaRPr lang="de-DE" sz="1600" u="sng" dirty="0"/>
          </a:p>
          <a:p>
            <a:pPr marL="185738" indent="-185738"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600" b="0" dirty="0"/>
              <a:t>Special </a:t>
            </a:r>
            <a:r>
              <a:rPr lang="de-DE" sz="1600" b="0" dirty="0" err="1"/>
              <a:t>components</a:t>
            </a:r>
            <a:r>
              <a:rPr lang="de-DE" sz="1600" b="0" dirty="0"/>
              <a:t> (</a:t>
            </a:r>
            <a:r>
              <a:rPr lang="de-DE" sz="1600" b="0" dirty="0" err="1"/>
              <a:t>eg</a:t>
            </a:r>
            <a:r>
              <a:rPr lang="de-DE" sz="1600" b="0" dirty="0"/>
              <a:t>. Sockets) </a:t>
            </a:r>
            <a:r>
              <a:rPr lang="de-DE" sz="1600" b="0" dirty="0" err="1"/>
              <a:t>for</a:t>
            </a:r>
            <a:r>
              <a:rPr lang="de-DE" sz="1600" b="0" dirty="0"/>
              <a:t> </a:t>
            </a:r>
            <a:br>
              <a:rPr lang="de-DE" sz="1600" b="0" dirty="0"/>
            </a:br>
            <a:r>
              <a:rPr lang="de-DE" sz="1600" b="0" dirty="0" err="1"/>
              <a:t>bed</a:t>
            </a:r>
            <a:r>
              <a:rPr lang="de-DE" sz="1600" b="0" dirty="0"/>
              <a:t> </a:t>
            </a:r>
            <a:r>
              <a:rPr lang="de-DE" sz="1600" b="0" dirty="0" err="1"/>
              <a:t>trunking</a:t>
            </a:r>
            <a:r>
              <a:rPr lang="de-DE" sz="1600" b="0" dirty="0"/>
              <a:t> </a:t>
            </a:r>
            <a:r>
              <a:rPr lang="de-DE" sz="1600" b="0" dirty="0" err="1"/>
              <a:t>systems</a:t>
            </a:r>
            <a:r>
              <a:rPr lang="de-DE" sz="1600" b="0" dirty="0"/>
              <a:t> </a:t>
            </a:r>
            <a:r>
              <a:rPr lang="de-DE" sz="1600" b="0" dirty="0" err="1"/>
              <a:t>or</a:t>
            </a:r>
            <a:r>
              <a:rPr lang="de-DE" sz="1600" b="0" dirty="0"/>
              <a:t> </a:t>
            </a:r>
            <a:r>
              <a:rPr lang="de-DE" sz="1600" b="0" dirty="0" err="1"/>
              <a:t>diagnostic</a:t>
            </a:r>
            <a:r>
              <a:rPr lang="de-DE" sz="1600" b="0" dirty="0"/>
              <a:t> </a:t>
            </a:r>
            <a:r>
              <a:rPr lang="de-DE" sz="1600" b="0" dirty="0" err="1"/>
              <a:t>and</a:t>
            </a:r>
            <a:r>
              <a:rPr lang="de-DE" sz="1600" b="0" dirty="0"/>
              <a:t> </a:t>
            </a:r>
            <a:r>
              <a:rPr lang="de-DE" sz="1600" b="0" dirty="0" err="1"/>
              <a:t>service</a:t>
            </a:r>
            <a:r>
              <a:rPr lang="de-DE" sz="1600" b="0" dirty="0"/>
              <a:t> </a:t>
            </a:r>
            <a:r>
              <a:rPr lang="de-DE" sz="1600" b="0" dirty="0" err="1"/>
              <a:t>moduls</a:t>
            </a:r>
            <a:endParaRPr lang="de-DE" sz="1600" b="0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12"/>
          <p:cNvSpPr>
            <a:spLocks noChangeArrowheads="1"/>
          </p:cNvSpPr>
          <p:nvPr/>
        </p:nvSpPr>
        <p:spPr bwMode="auto">
          <a:xfrm>
            <a:off x="3522663" y="6329363"/>
            <a:ext cx="2752725" cy="528637"/>
          </a:xfrm>
          <a:prstGeom prst="rect">
            <a:avLst/>
          </a:prstGeom>
          <a:solidFill>
            <a:schemeClr val="bg1"/>
          </a:solidFill>
          <a:ln w="12699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8195" name="Rechteck 11"/>
          <p:cNvSpPr>
            <a:spLocks noChangeArrowheads="1"/>
          </p:cNvSpPr>
          <p:nvPr/>
        </p:nvSpPr>
        <p:spPr bwMode="auto">
          <a:xfrm>
            <a:off x="4087813" y="0"/>
            <a:ext cx="5056187" cy="842963"/>
          </a:xfrm>
          <a:prstGeom prst="rect">
            <a:avLst/>
          </a:prstGeom>
          <a:solidFill>
            <a:schemeClr val="bg1"/>
          </a:solidFill>
          <a:ln w="12699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6897849" y="5575354"/>
            <a:ext cx="1728217" cy="716334"/>
            <a:chOff x="4959185" y="805574"/>
            <a:chExt cx="1728217" cy="716334"/>
          </a:xfrm>
        </p:grpSpPr>
        <p:pic>
          <p:nvPicPr>
            <p:cNvPr id="8196" name="Picture 5" descr="PEHA Logo 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9185" y="805574"/>
              <a:ext cx="1720243" cy="392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hteck 8"/>
            <p:cNvSpPr/>
            <p:nvPr/>
          </p:nvSpPr>
          <p:spPr bwMode="auto">
            <a:xfrm>
              <a:off x="5093622" y="1158732"/>
              <a:ext cx="159378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600" dirty="0" err="1">
                  <a:solidFill>
                    <a:schemeClr val="bg2">
                      <a:lumMod val="50000"/>
                    </a:schemeClr>
                  </a:solidFill>
                  <a:latin typeface="AvantGarde" pitchFamily="34" charset="0"/>
                </a:rPr>
                <a:t>by</a:t>
              </a:r>
              <a:r>
                <a:rPr lang="de-DE" sz="1600" dirty="0">
                  <a:solidFill>
                    <a:schemeClr val="bg2">
                      <a:lumMod val="50000"/>
                    </a:schemeClr>
                  </a:solidFill>
                  <a:latin typeface="Arial Narrow" pitchFamily="34" charset="0"/>
                </a:rPr>
                <a:t> Honeywell</a:t>
              </a:r>
              <a:endParaRPr lang="de-DE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8198" name="Grafik 8" descr="PEHA Oeckinghausen 01 Kopi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608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3964DB1433246B5AA22C9C396EB70" ma:contentTypeVersion="0" ma:contentTypeDescription="Create a new document." ma:contentTypeScope="" ma:versionID="6b68922907289e2510ae34220966ddf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0F2851-8D97-4C0A-BB5F-8E797014D5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4E172E-3AE3-4730-8D1D-52457A5002B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123DEA-5C0D-42FB-A759-1AAB3C8D7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</TotalTime>
  <Pages>5</Pages>
  <Words>92</Words>
  <Application>Microsoft Office PowerPoint</Application>
  <PresentationFormat>Slaidrāde ekrānā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AvantGarde</vt:lpstr>
      <vt:lpstr>Calibri</vt:lpstr>
      <vt:lpstr>Times New Roman</vt:lpstr>
      <vt:lpstr>Wingdings</vt:lpstr>
      <vt:lpstr>Default Design</vt:lpstr>
      <vt:lpstr>PowerPoint prezentācija</vt:lpstr>
      <vt:lpstr>PowerPoint prezentācija</vt:lpstr>
      <vt:lpstr>Modular Installation of Wiring Devices</vt:lpstr>
      <vt:lpstr>Target Segment Hospital</vt:lpstr>
      <vt:lpstr>PowerPoint prezentācija</vt:lpstr>
    </vt:vector>
  </TitlesOfParts>
  <Company>Honeywell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PEHA Company &amp; Products</dc:title>
  <dc:creator>Carsten Kraemer</dc:creator>
  <cp:keywords>PHC, Easyclick, Switch, socket</cp:keywords>
  <dc:description>Company overview &amp; products
Wiring Devices, Easyclick, PHC</dc:description>
  <cp:lastModifiedBy>Girts Pekals</cp:lastModifiedBy>
  <cp:revision>89</cp:revision>
  <cp:lastPrinted>1999-03-26T23:10:12Z</cp:lastPrinted>
  <dcterms:created xsi:type="dcterms:W3CDTF">2003-04-18T00:36:36Z</dcterms:created>
  <dcterms:modified xsi:type="dcterms:W3CDTF">2017-02-02T08:56:14Z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0x0101004493964DB1433246B5AA22C9C396EB70</vt:lpwstr>
  </property>
</Properties>
</file>