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7" r:id="rId5"/>
    <p:sldId id="285" r:id="rId6"/>
    <p:sldId id="288" r:id="rId7"/>
    <p:sldId id="286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83" r:id="rId18"/>
    <p:sldId id="298" r:id="rId19"/>
    <p:sldId id="299" r:id="rId20"/>
    <p:sldId id="300" r:id="rId21"/>
    <p:sldId id="302" r:id="rId2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44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15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71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81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3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79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76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41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56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43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82BE-B7D6-483B-AC1A-812B6B917EEF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7196-7478-485A-90B9-07A2BE2F3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30843" y="1437760"/>
            <a:ext cx="6730313" cy="9150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Система</a:t>
            </a:r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MOD</a:t>
            </a:r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Ì</a:t>
            </a:r>
            <a:endParaRPr lang="it-IT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46" y="3436293"/>
            <a:ext cx="5856708" cy="12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/>
          <a:stretch/>
        </p:blipFill>
        <p:spPr>
          <a:xfrm>
            <a:off x="1185707" y="936140"/>
            <a:ext cx="10058400" cy="52313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1185706" y="936140"/>
            <a:ext cx="296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MOD</a:t>
            </a:r>
            <a:r>
              <a:rPr lang="it-IT" sz="1600" b="1" dirty="0">
                <a:solidFill>
                  <a:srgbClr val="FF0000"/>
                </a:solidFill>
              </a:rPr>
              <a:t>Ì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Непрерывная </a:t>
            </a:r>
            <a:r>
              <a:rPr lang="ru-RU" sz="1600" b="1" dirty="0">
                <a:solidFill>
                  <a:srgbClr val="FF0000"/>
                </a:solidFill>
              </a:rPr>
              <a:t>световая линия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74280" y="5798203"/>
            <a:ext cx="366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Совместимость с системой </a:t>
            </a:r>
            <a:r>
              <a:rPr lang="it-IT" b="1" dirty="0">
                <a:solidFill>
                  <a:srgbClr val="FF0000"/>
                </a:solidFill>
              </a:rPr>
              <a:t>EUTRAC</a:t>
            </a:r>
          </a:p>
        </p:txBody>
      </p:sp>
    </p:spTree>
    <p:extLst>
      <p:ext uri="{BB962C8B-B14F-4D97-AF65-F5344CB8AC3E}">
        <p14:creationId xmlns:p14="http://schemas.microsoft.com/office/powerpoint/2010/main" val="190552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r="13172"/>
          <a:stretch/>
        </p:blipFill>
        <p:spPr>
          <a:xfrm>
            <a:off x="513913" y="2240936"/>
            <a:ext cx="4030095" cy="2582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4678723" y="2240936"/>
            <a:ext cx="7106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MOD</a:t>
            </a:r>
            <a:r>
              <a:rPr lang="it-IT" b="1" dirty="0">
                <a:solidFill>
                  <a:srgbClr val="FF0000"/>
                </a:solidFill>
              </a:rPr>
              <a:t>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Непрерывная </a:t>
            </a:r>
            <a:r>
              <a:rPr lang="ru-RU" b="1" dirty="0">
                <a:solidFill>
                  <a:srgbClr val="FF0000"/>
                </a:solidFill>
              </a:rPr>
              <a:t>световая </a:t>
            </a:r>
            <a:r>
              <a:rPr lang="ru-RU" b="1" dirty="0" smtClean="0">
                <a:solidFill>
                  <a:srgbClr val="FF0000"/>
                </a:solidFill>
              </a:rPr>
              <a:t>линия</a:t>
            </a:r>
            <a:r>
              <a:rPr lang="it-IT" b="1" dirty="0">
                <a:solidFill>
                  <a:srgbClr val="FF0000"/>
                </a:solidFill>
              </a:rPr>
              <a:t>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    </a:t>
            </a:r>
            <a:r>
              <a:rPr lang="ru-RU" dirty="0" smtClean="0">
                <a:solidFill>
                  <a:srgbClr val="FF0000"/>
                </a:solidFill>
              </a:rPr>
              <a:t>Варианты исполнения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Рассеиватель из экструдированной пластмассы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Закаленное стекло </a:t>
            </a:r>
            <a:r>
              <a:rPr lang="it-IT" dirty="0" smtClean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 мм</a:t>
            </a:r>
            <a:endParaRPr lang="it-IT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Степень защиты </a:t>
            </a:r>
            <a:r>
              <a:rPr lang="it-IT" dirty="0" smtClean="0">
                <a:solidFill>
                  <a:srgbClr val="FF0000"/>
                </a:solidFill>
              </a:rPr>
              <a:t>IP43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Возможность направления потока света </a:t>
            </a:r>
            <a:r>
              <a:rPr lang="it-IT" dirty="0" smtClean="0">
                <a:solidFill>
                  <a:srgbClr val="FF0000"/>
                </a:solidFill>
              </a:rPr>
              <a:t>UP &amp;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Исполнение со сквозной проводкой</a:t>
            </a:r>
            <a:endParaRPr lang="it-IT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Совместимость с системой </a:t>
            </a:r>
            <a:r>
              <a:rPr lang="it-IT" dirty="0" smtClean="0">
                <a:solidFill>
                  <a:srgbClr val="FF0000"/>
                </a:solidFill>
              </a:rPr>
              <a:t>EUTRAC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Дополнительно комплект крепления на подвес / встраиваемое исполнение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073113"/>
            <a:ext cx="10058400" cy="4909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8450580" y="5613537"/>
            <a:ext cx="286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Разъем типа «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male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1073113"/>
            <a:ext cx="279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MOD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Ì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ПОВОРОТНОЕ ИСПОЛНЕНИЕ</a:t>
            </a:r>
            <a:endParaRPr lang="it-IT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8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073113"/>
            <a:ext cx="10058400" cy="4909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8772525" y="5613537"/>
            <a:ext cx="254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Разъем типа «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female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59633" y="1073113"/>
            <a:ext cx="273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MOD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Ì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ПОВОРОТНОЕ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ИСПОЛНЕНИЕ</a:t>
            </a:r>
            <a:endParaRPr lang="it-IT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2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073113"/>
            <a:ext cx="10058400" cy="4909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1259632" y="1073113"/>
            <a:ext cx="2817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ПОВОРОТНОЕ ИСПОЛНЕНИЕ</a:t>
            </a:r>
            <a:endParaRPr lang="it-IT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772525" y="5613537"/>
            <a:ext cx="254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Разъем типа «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female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4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073113"/>
            <a:ext cx="10058400" cy="4909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9090660" y="5613537"/>
            <a:ext cx="22273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Торцевая заглушка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59633" y="1088683"/>
            <a:ext cx="2870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ПОВОРОТНОЕ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ИСПОЛНЕНИЕ</a:t>
            </a:r>
            <a:endParaRPr lang="it-IT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31098" y="2305135"/>
            <a:ext cx="7106811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MOD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Ì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ПОВОРОТНОЕ ИСПОЛНЕНИЕ</a:t>
            </a: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Варианты исполнения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Рассеиватель из экструдированной пластмассы</a:t>
            </a:r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Закаленное стекло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мм</a:t>
            </a:r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Возможность направления потока света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UP &amp;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Опция: степень защиты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IP65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Возможность излучения света одновременно вниз и вверх</a:t>
            </a:r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Дополнительно комплект крепления на подвес / встраиваемое исполнение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r="7358"/>
          <a:stretch/>
        </p:blipFill>
        <p:spPr>
          <a:xfrm>
            <a:off x="413660" y="2338430"/>
            <a:ext cx="4217438" cy="24728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475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7756" r="22712" b="32653"/>
          <a:stretch/>
        </p:blipFill>
        <p:spPr>
          <a:xfrm>
            <a:off x="2911151" y="994291"/>
            <a:ext cx="6741541" cy="558184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951578" y="809625"/>
            <a:ext cx="22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MOD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Ì: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размеры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мм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4908" y="2133346"/>
            <a:ext cx="11514300" cy="289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MOD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Ì: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КОНСТРУКТИВНЫЕ ОСОБЕННОСТИ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5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Корпус состоит из двух частей,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выполненных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из алюминиевого экструдированного профиля: первая представляет собой каркас,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или несущую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часть светильника, вторая выполняет функцию боковой крышки.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Такая конструкция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обеспечивает быстрый доступ внутрь светильника и к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проводке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техобслуживании /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контроле.</a:t>
            </a:r>
          </a:p>
          <a:p>
            <a:pPr marL="800100" lvl="1" indent="-342900">
              <a:lnSpc>
                <a:spcPts val="25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Простой монтаж светильников в одну линию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800100" lvl="1" indent="-342900">
              <a:lnSpc>
                <a:spcPts val="25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Несколько вариантов глубины монтажа светодиодов.</a:t>
            </a:r>
            <a:endParaRPr lang="it-IT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5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Привлекательный дизайн в стиле минимализма, исполнение со скрытой проводкой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800100" lvl="1" indent="-342900">
              <a:lnSpc>
                <a:spcPts val="25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Простота установки и подключения при помощи специальных разъемов.</a:t>
            </a:r>
            <a:endParaRPr lang="it-IT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23875" y="1218337"/>
            <a:ext cx="48291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Исполнения </a:t>
            </a:r>
            <a:r>
              <a:rPr lang="en-US" sz="2400" dirty="0"/>
              <a:t>MOD</a:t>
            </a:r>
            <a:r>
              <a:rPr lang="it-IT" sz="2400" dirty="0"/>
              <a:t>Ì – 1,2 </a:t>
            </a:r>
            <a:r>
              <a:rPr lang="ru-RU" sz="2400" dirty="0" smtClean="0"/>
              <a:t>м</a:t>
            </a:r>
            <a:endParaRPr lang="it-IT" sz="2400" dirty="0" smtClean="0"/>
          </a:p>
          <a:p>
            <a:endParaRPr lang="it-IT" sz="2400" dirty="0"/>
          </a:p>
          <a:p>
            <a:pPr marL="342900" indent="-342900">
              <a:buAutoNum type="arabicParenR"/>
            </a:pPr>
            <a:r>
              <a:rPr lang="it-IT" sz="2400" dirty="0" smtClean="0"/>
              <a:t>23W </a:t>
            </a:r>
            <a:r>
              <a:rPr lang="it-IT" sz="2400" dirty="0"/>
              <a:t>– 2736 </a:t>
            </a:r>
            <a:r>
              <a:rPr lang="it-IT" sz="2400" dirty="0" smtClean="0"/>
              <a:t>Lm</a:t>
            </a:r>
            <a:endParaRPr lang="it-IT" sz="2400" dirty="0"/>
          </a:p>
          <a:p>
            <a:pPr marL="342900" indent="-342900">
              <a:buAutoNum type="arabicParenR" startAt="2"/>
            </a:pPr>
            <a:r>
              <a:rPr lang="it-IT" sz="2400" dirty="0" smtClean="0"/>
              <a:t>36W </a:t>
            </a:r>
            <a:r>
              <a:rPr lang="it-IT" sz="2400" dirty="0"/>
              <a:t>– 4256 </a:t>
            </a:r>
            <a:r>
              <a:rPr lang="it-IT" sz="2400" dirty="0" smtClean="0"/>
              <a:t>Lm</a:t>
            </a:r>
            <a:endParaRPr lang="it-IT" sz="2400" dirty="0"/>
          </a:p>
          <a:p>
            <a:pPr marL="342900" indent="-342900">
              <a:buAutoNum type="arabicParenR" startAt="3"/>
            </a:pPr>
            <a:r>
              <a:rPr lang="it-IT" sz="2400" dirty="0" smtClean="0"/>
              <a:t>46W </a:t>
            </a:r>
            <a:r>
              <a:rPr lang="it-IT" sz="2400" dirty="0"/>
              <a:t>– 5472 </a:t>
            </a:r>
            <a:r>
              <a:rPr lang="it-IT" sz="2400" dirty="0" smtClean="0"/>
              <a:t>Lm</a:t>
            </a:r>
          </a:p>
          <a:p>
            <a:pPr marL="342900" indent="-342900">
              <a:buAutoNum type="arabicParenR" startAt="3"/>
            </a:pPr>
            <a:r>
              <a:rPr lang="it-IT" sz="2400" dirty="0" smtClean="0"/>
              <a:t>69W </a:t>
            </a:r>
            <a:r>
              <a:rPr lang="it-IT" sz="2400" dirty="0"/>
              <a:t>– 8208 </a:t>
            </a:r>
            <a:r>
              <a:rPr lang="it-IT" sz="2400" dirty="0" smtClean="0"/>
              <a:t>Lm</a:t>
            </a:r>
          </a:p>
          <a:p>
            <a:pPr marL="342900" indent="-342900">
              <a:buAutoNum type="arabicParenR" startAt="4"/>
            </a:pPr>
            <a:endParaRPr lang="it-IT" sz="2400" dirty="0"/>
          </a:p>
          <a:p>
            <a:endParaRPr lang="it-IT" sz="2400" dirty="0"/>
          </a:p>
          <a:p>
            <a:r>
              <a:rPr lang="ru-RU" sz="2400" dirty="0" smtClean="0"/>
              <a:t>Стандартное исполнение «</a:t>
            </a:r>
            <a:r>
              <a:rPr lang="it-IT" sz="2400" dirty="0" smtClean="0"/>
              <a:t>00</a:t>
            </a:r>
            <a:r>
              <a:rPr lang="ru-RU" sz="2400" dirty="0" smtClean="0"/>
              <a:t>»</a:t>
            </a:r>
            <a:r>
              <a:rPr lang="it-IT" sz="2400" dirty="0" smtClean="0"/>
              <a:t> </a:t>
            </a:r>
            <a:r>
              <a:rPr lang="ru-RU" sz="2400" dirty="0" smtClean="0"/>
              <a:t>с симметричной оптикой </a:t>
            </a:r>
            <a:r>
              <a:rPr lang="it-IT" sz="2400" dirty="0" smtClean="0"/>
              <a:t> </a:t>
            </a:r>
            <a:r>
              <a:rPr lang="ru-RU" sz="2400" dirty="0" smtClean="0"/>
              <a:t>11</a:t>
            </a:r>
            <a:r>
              <a:rPr lang="it-IT" sz="2400" dirty="0" smtClean="0"/>
              <a:t>5°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r="7358"/>
          <a:stretch/>
        </p:blipFill>
        <p:spPr>
          <a:xfrm>
            <a:off x="5909971" y="1218336"/>
            <a:ext cx="5719676" cy="33536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017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r="7358"/>
          <a:stretch/>
        </p:blipFill>
        <p:spPr>
          <a:xfrm>
            <a:off x="6643396" y="2100983"/>
            <a:ext cx="4217438" cy="24728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4861561" y="1086237"/>
            <a:ext cx="3890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Ì 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варианты исполнения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36915" y="5201813"/>
            <a:ext cx="385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НЕПРЕРЫВНАЯ ЛИНИЯ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643396" y="5171035"/>
            <a:ext cx="421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ПОВОРОТНОЕ ИСПОЛНЕНИЕ</a:t>
            </a:r>
            <a:endParaRPr lang="it-IT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r="13172"/>
          <a:stretch/>
        </p:blipFill>
        <p:spPr>
          <a:xfrm>
            <a:off x="1436915" y="2100983"/>
            <a:ext cx="3853542" cy="24698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4031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2051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309687"/>
            <a:ext cx="30384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1309687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309687"/>
            <a:ext cx="30099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19752" y="717233"/>
            <a:ext cx="4338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Варианты светораспределения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0366" y="428148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90° x 110°</a:t>
            </a:r>
          </a:p>
        </p:txBody>
      </p:sp>
      <p:sp>
        <p:nvSpPr>
          <p:cNvPr id="8" name="Rettangolo 7"/>
          <p:cNvSpPr/>
          <p:nvPr/>
        </p:nvSpPr>
        <p:spPr>
          <a:xfrm>
            <a:off x="5246407" y="4281487"/>
            <a:ext cx="1699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Batwing</a:t>
            </a:r>
            <a:r>
              <a:rPr lang="it-IT" dirty="0"/>
              <a:t> </a:t>
            </a:r>
            <a:r>
              <a:rPr lang="it-IT" dirty="0" err="1"/>
              <a:t>Narrow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0044829" y="428148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60° x 110°</a:t>
            </a:r>
          </a:p>
        </p:txBody>
      </p:sp>
    </p:spTree>
    <p:extLst>
      <p:ext uri="{BB962C8B-B14F-4D97-AF65-F5344CB8AC3E}">
        <p14:creationId xmlns:p14="http://schemas.microsoft.com/office/powerpoint/2010/main" val="89017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068874" y="4281487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90° x </a:t>
            </a:r>
            <a:r>
              <a:rPr lang="it-IT" dirty="0" smtClean="0"/>
              <a:t>30°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343612" y="4271962"/>
            <a:ext cx="150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Batwing</a:t>
            </a:r>
            <a:r>
              <a:rPr lang="it-IT" dirty="0"/>
              <a:t> </a:t>
            </a:r>
            <a:r>
              <a:rPr lang="it-IT" dirty="0" smtClean="0"/>
              <a:t>Large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9971570" y="4296409"/>
            <a:ext cx="127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Wallwasher</a:t>
            </a:r>
            <a:endParaRPr lang="it-IT" dirty="0"/>
          </a:p>
        </p:txBody>
      </p:sp>
      <p:pic>
        <p:nvPicPr>
          <p:cNvPr id="10" name="Immagin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" y="1310322"/>
            <a:ext cx="3020695" cy="298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3" y="1310322"/>
            <a:ext cx="2990850" cy="296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41" y="1310322"/>
            <a:ext cx="3015615" cy="298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70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9" y="1022567"/>
            <a:ext cx="10058400" cy="4909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8510685" y="5562991"/>
            <a:ext cx="260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Рассеиватель из стекла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54359" y="1022567"/>
            <a:ext cx="315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MOD</a:t>
            </a:r>
            <a:r>
              <a:rPr lang="it-IT" sz="1600" b="1" dirty="0">
                <a:solidFill>
                  <a:srgbClr val="FF0000"/>
                </a:solidFill>
              </a:rPr>
              <a:t>Ì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Непрерывная световая линия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7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7" y="1173803"/>
            <a:ext cx="10058400" cy="4909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8740140" y="5714227"/>
            <a:ext cx="250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Рассеиватель из стекла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85707" y="1173803"/>
            <a:ext cx="224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MOD</a:t>
            </a:r>
            <a:r>
              <a:rPr lang="it-IT" sz="1600" b="1" dirty="0">
                <a:solidFill>
                  <a:srgbClr val="FF0000"/>
                </a:solidFill>
              </a:rPr>
              <a:t>Ì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Непрерывная световая линия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3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7" y="1122426"/>
            <a:ext cx="10058400" cy="4909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8388784" y="5662850"/>
            <a:ext cx="285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Рассеиватель из пластика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85707" y="1122426"/>
            <a:ext cx="2830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MOD</a:t>
            </a:r>
            <a:r>
              <a:rPr lang="it-IT" sz="1600" b="1" dirty="0">
                <a:solidFill>
                  <a:srgbClr val="FF0000"/>
                </a:solidFill>
              </a:rPr>
              <a:t>Ì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Непрерывная световая линия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0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1122426"/>
            <a:ext cx="10058400" cy="4909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8343900" y="5662850"/>
            <a:ext cx="282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Рассеиватель из пластика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0343" y="1122425"/>
            <a:ext cx="291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MOD</a:t>
            </a:r>
            <a:r>
              <a:rPr lang="it-IT" sz="1600" b="1" dirty="0">
                <a:solidFill>
                  <a:srgbClr val="FF0000"/>
                </a:solidFill>
              </a:rPr>
              <a:t>Ì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Непрерывная </a:t>
            </a:r>
            <a:r>
              <a:rPr lang="ru-RU" sz="1600" b="1" dirty="0">
                <a:solidFill>
                  <a:srgbClr val="FF0000"/>
                </a:solidFill>
              </a:rPr>
              <a:t>световая линия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7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4"/>
          <a:stretch/>
        </p:blipFill>
        <p:spPr>
          <a:xfrm>
            <a:off x="1185707" y="839755"/>
            <a:ext cx="10058400" cy="5327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7452360" y="5798203"/>
            <a:ext cx="379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Совместимость с системой </a:t>
            </a:r>
            <a:r>
              <a:rPr lang="it-IT" b="1" dirty="0" smtClean="0">
                <a:solidFill>
                  <a:srgbClr val="FF0000"/>
                </a:solidFill>
              </a:rPr>
              <a:t>EUTRAC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85707" y="839755"/>
            <a:ext cx="365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MOD</a:t>
            </a:r>
            <a:r>
              <a:rPr lang="it-IT" sz="1600" b="1" dirty="0" smtClean="0">
                <a:solidFill>
                  <a:srgbClr val="FF0000"/>
                </a:solidFill>
              </a:rPr>
              <a:t>Ì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Непрерывная </a:t>
            </a:r>
            <a:r>
              <a:rPr lang="ru-RU" sz="1600" b="1" dirty="0">
                <a:solidFill>
                  <a:srgbClr val="FF0000"/>
                </a:solidFill>
              </a:rPr>
              <a:t>световая линия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0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"/>
          <a:stretch/>
        </p:blipFill>
        <p:spPr>
          <a:xfrm>
            <a:off x="1185707" y="1004208"/>
            <a:ext cx="10058400" cy="51633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7574280" y="5798203"/>
            <a:ext cx="366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Совместимость с системой </a:t>
            </a:r>
            <a:r>
              <a:rPr lang="it-IT" b="1" dirty="0">
                <a:solidFill>
                  <a:srgbClr val="FF0000"/>
                </a:solidFill>
              </a:rPr>
              <a:t>EUTRAC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85706" y="1004208"/>
            <a:ext cx="296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MOD</a:t>
            </a:r>
            <a:r>
              <a:rPr lang="it-IT" sz="1600" b="1" dirty="0">
                <a:solidFill>
                  <a:srgbClr val="FF0000"/>
                </a:solidFill>
              </a:rPr>
              <a:t>Ì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Непрерывная </a:t>
            </a:r>
            <a:r>
              <a:rPr lang="ru-RU" sz="1600" b="1" dirty="0">
                <a:solidFill>
                  <a:srgbClr val="FF0000"/>
                </a:solidFill>
              </a:rPr>
              <a:t>световая линия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9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" y="247135"/>
            <a:ext cx="1681599" cy="3527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/>
          <a:stretch/>
        </p:blipFill>
        <p:spPr>
          <a:xfrm>
            <a:off x="1185707" y="721536"/>
            <a:ext cx="10058400" cy="5445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1185706" y="721536"/>
            <a:ext cx="296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MOD</a:t>
            </a:r>
            <a:r>
              <a:rPr lang="it-IT" sz="1600" b="1" dirty="0">
                <a:solidFill>
                  <a:srgbClr val="FF0000"/>
                </a:solidFill>
              </a:rPr>
              <a:t>Ì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Непрерывная </a:t>
            </a:r>
            <a:r>
              <a:rPr lang="ru-RU" sz="1600" b="1" dirty="0">
                <a:solidFill>
                  <a:srgbClr val="FF0000"/>
                </a:solidFill>
              </a:rPr>
              <a:t>световая линия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74280" y="5798203"/>
            <a:ext cx="366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Совместимость с системой </a:t>
            </a:r>
            <a:r>
              <a:rPr lang="it-IT" b="1" dirty="0">
                <a:solidFill>
                  <a:srgbClr val="FF0000"/>
                </a:solidFill>
              </a:rPr>
              <a:t>EUTRAC</a:t>
            </a:r>
          </a:p>
        </p:txBody>
      </p:sp>
    </p:spTree>
    <p:extLst>
      <p:ext uri="{BB962C8B-B14F-4D97-AF65-F5344CB8AC3E}">
        <p14:creationId xmlns:p14="http://schemas.microsoft.com/office/powerpoint/2010/main" val="467259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342</Words>
  <Application>Microsoft Office PowerPoint</Application>
  <PresentationFormat>Platekrāna</PresentationFormat>
  <Paragraphs>77</Paragraphs>
  <Slides>21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di Office</vt:lpstr>
      <vt:lpstr>Система MODÌ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KANAL</dc:title>
  <dc:creator>Francesco Mercurio</dc:creator>
  <cp:lastModifiedBy>Girts Pekals</cp:lastModifiedBy>
  <cp:revision>59</cp:revision>
  <cp:lastPrinted>2015-07-15T13:13:35Z</cp:lastPrinted>
  <dcterms:created xsi:type="dcterms:W3CDTF">2015-07-15T10:21:03Z</dcterms:created>
  <dcterms:modified xsi:type="dcterms:W3CDTF">2016-02-04T11:32:49Z</dcterms:modified>
</cp:coreProperties>
</file>